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8" r:id="rId2"/>
    <p:sldId id="282" r:id="rId3"/>
    <p:sldId id="285" r:id="rId4"/>
    <p:sldId id="259" r:id="rId5"/>
    <p:sldId id="275" r:id="rId6"/>
    <p:sldId id="284" r:id="rId7"/>
    <p:sldId id="277" r:id="rId8"/>
    <p:sldId id="265"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3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60"/>
  </p:normalViewPr>
  <p:slideViewPr>
    <p:cSldViewPr snapToGrid="0">
      <p:cViewPr varScale="1">
        <p:scale>
          <a:sx n="93" d="100"/>
          <a:sy n="93" d="100"/>
        </p:scale>
        <p:origin x="81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ADC01-71B4-40D2-AA0B-8AC8957110F1}" type="datetimeFigureOut">
              <a:rPr lang="es-ES" smtClean="0"/>
              <a:t>26/3/20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97713-79D9-4670-B1C5-DAF9DAD4BC49}" type="slidenum">
              <a:rPr lang="es-ES" smtClean="0"/>
              <a:t>‹Nr.›</a:t>
            </a:fld>
            <a:endParaRPr lang="es-ES"/>
          </a:p>
        </p:txBody>
      </p:sp>
    </p:spTree>
    <p:extLst>
      <p:ext uri="{BB962C8B-B14F-4D97-AF65-F5344CB8AC3E}">
        <p14:creationId xmlns:p14="http://schemas.microsoft.com/office/powerpoint/2010/main" val="324443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2</a:t>
            </a:fld>
            <a:endParaRPr lang="es-ES"/>
          </a:p>
        </p:txBody>
      </p:sp>
    </p:spTree>
    <p:extLst>
      <p:ext uri="{BB962C8B-B14F-4D97-AF65-F5344CB8AC3E}">
        <p14:creationId xmlns:p14="http://schemas.microsoft.com/office/powerpoint/2010/main" val="398786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3</a:t>
            </a:fld>
            <a:endParaRPr lang="es-ES"/>
          </a:p>
        </p:txBody>
      </p:sp>
    </p:spTree>
    <p:extLst>
      <p:ext uri="{BB962C8B-B14F-4D97-AF65-F5344CB8AC3E}">
        <p14:creationId xmlns:p14="http://schemas.microsoft.com/office/powerpoint/2010/main" val="148445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5</a:t>
            </a:fld>
            <a:endParaRPr lang="es-ES"/>
          </a:p>
        </p:txBody>
      </p:sp>
    </p:spTree>
    <p:extLst>
      <p:ext uri="{BB962C8B-B14F-4D97-AF65-F5344CB8AC3E}">
        <p14:creationId xmlns:p14="http://schemas.microsoft.com/office/powerpoint/2010/main" val="1327210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6</a:t>
            </a:fld>
            <a:endParaRPr lang="es-ES"/>
          </a:p>
        </p:txBody>
      </p:sp>
    </p:spTree>
    <p:extLst>
      <p:ext uri="{BB962C8B-B14F-4D97-AF65-F5344CB8AC3E}">
        <p14:creationId xmlns:p14="http://schemas.microsoft.com/office/powerpoint/2010/main" val="401780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7</a:t>
            </a:fld>
            <a:endParaRPr lang="es-ES"/>
          </a:p>
        </p:txBody>
      </p:sp>
    </p:spTree>
    <p:extLst>
      <p:ext uri="{BB962C8B-B14F-4D97-AF65-F5344CB8AC3E}">
        <p14:creationId xmlns:p14="http://schemas.microsoft.com/office/powerpoint/2010/main" val="212133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8</a:t>
            </a:fld>
            <a:endParaRPr lang="es-ES"/>
          </a:p>
        </p:txBody>
      </p:sp>
    </p:spTree>
    <p:extLst>
      <p:ext uri="{BB962C8B-B14F-4D97-AF65-F5344CB8AC3E}">
        <p14:creationId xmlns:p14="http://schemas.microsoft.com/office/powerpoint/2010/main" val="3193156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7D88B7F-8EC6-4E4A-A255-C0F01175EF21}" type="datetimeFigureOut">
              <a:rPr lang="es-ES" smtClean="0"/>
              <a:t>26/3/20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‹Nr.›</a:t>
            </a:fld>
            <a:endParaRPr lang="es-ES"/>
          </a:p>
        </p:txBody>
      </p:sp>
    </p:spTree>
    <p:extLst>
      <p:ext uri="{BB962C8B-B14F-4D97-AF65-F5344CB8AC3E}">
        <p14:creationId xmlns:p14="http://schemas.microsoft.com/office/powerpoint/2010/main" val="109119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26/3/20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‹Nr.›</a:t>
            </a:fld>
            <a:endParaRPr lang="es-ES"/>
          </a:p>
        </p:txBody>
      </p:sp>
    </p:spTree>
    <p:extLst>
      <p:ext uri="{BB962C8B-B14F-4D97-AF65-F5344CB8AC3E}">
        <p14:creationId xmlns:p14="http://schemas.microsoft.com/office/powerpoint/2010/main" val="285028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26/3/20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‹Nr.›</a:t>
            </a:fld>
            <a:endParaRPr lang="es-ES"/>
          </a:p>
        </p:txBody>
      </p:sp>
    </p:spTree>
    <p:extLst>
      <p:ext uri="{BB962C8B-B14F-4D97-AF65-F5344CB8AC3E}">
        <p14:creationId xmlns:p14="http://schemas.microsoft.com/office/powerpoint/2010/main" val="426411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26/3/20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‹Nr.›</a:t>
            </a:fld>
            <a:endParaRPr lang="es-ES"/>
          </a:p>
        </p:txBody>
      </p:sp>
    </p:spTree>
    <p:extLst>
      <p:ext uri="{BB962C8B-B14F-4D97-AF65-F5344CB8AC3E}">
        <p14:creationId xmlns:p14="http://schemas.microsoft.com/office/powerpoint/2010/main" val="139703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7D88B7F-8EC6-4E4A-A255-C0F01175EF21}" type="datetimeFigureOut">
              <a:rPr lang="es-ES" smtClean="0"/>
              <a:t>26/3/20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‹Nr.›</a:t>
            </a:fld>
            <a:endParaRPr lang="es-ES"/>
          </a:p>
        </p:txBody>
      </p:sp>
    </p:spTree>
    <p:extLst>
      <p:ext uri="{BB962C8B-B14F-4D97-AF65-F5344CB8AC3E}">
        <p14:creationId xmlns:p14="http://schemas.microsoft.com/office/powerpoint/2010/main" val="315089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7D88B7F-8EC6-4E4A-A255-C0F01175EF21}" type="datetimeFigureOut">
              <a:rPr lang="es-ES" smtClean="0"/>
              <a:t>26/3/20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‹Nr.›</a:t>
            </a:fld>
            <a:endParaRPr lang="es-ES"/>
          </a:p>
        </p:txBody>
      </p:sp>
    </p:spTree>
    <p:extLst>
      <p:ext uri="{BB962C8B-B14F-4D97-AF65-F5344CB8AC3E}">
        <p14:creationId xmlns:p14="http://schemas.microsoft.com/office/powerpoint/2010/main" val="137424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7D88B7F-8EC6-4E4A-A255-C0F01175EF21}" type="datetimeFigureOut">
              <a:rPr lang="es-ES" smtClean="0"/>
              <a:t>26/3/20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FA522FF-4F5B-4CA2-A344-75B9E8707C1D}" type="slidenum">
              <a:rPr lang="es-ES" smtClean="0"/>
              <a:t>‹Nr.›</a:t>
            </a:fld>
            <a:endParaRPr lang="es-ES"/>
          </a:p>
        </p:txBody>
      </p:sp>
    </p:spTree>
    <p:extLst>
      <p:ext uri="{BB962C8B-B14F-4D97-AF65-F5344CB8AC3E}">
        <p14:creationId xmlns:p14="http://schemas.microsoft.com/office/powerpoint/2010/main" val="232877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7D88B7F-8EC6-4E4A-A255-C0F01175EF21}" type="datetimeFigureOut">
              <a:rPr lang="es-ES" smtClean="0"/>
              <a:t>26/3/20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FA522FF-4F5B-4CA2-A344-75B9E8707C1D}" type="slidenum">
              <a:rPr lang="es-ES" smtClean="0"/>
              <a:t>‹Nr.›</a:t>
            </a:fld>
            <a:endParaRPr lang="es-ES"/>
          </a:p>
        </p:txBody>
      </p:sp>
    </p:spTree>
    <p:extLst>
      <p:ext uri="{BB962C8B-B14F-4D97-AF65-F5344CB8AC3E}">
        <p14:creationId xmlns:p14="http://schemas.microsoft.com/office/powerpoint/2010/main" val="113101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D88B7F-8EC6-4E4A-A255-C0F01175EF21}" type="datetimeFigureOut">
              <a:rPr lang="es-ES" smtClean="0"/>
              <a:t>26/3/20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FA522FF-4F5B-4CA2-A344-75B9E8707C1D}" type="slidenum">
              <a:rPr lang="es-ES" smtClean="0"/>
              <a:t>‹Nr.›</a:t>
            </a:fld>
            <a:endParaRPr lang="es-ES"/>
          </a:p>
        </p:txBody>
      </p:sp>
    </p:spTree>
    <p:extLst>
      <p:ext uri="{BB962C8B-B14F-4D97-AF65-F5344CB8AC3E}">
        <p14:creationId xmlns:p14="http://schemas.microsoft.com/office/powerpoint/2010/main" val="374993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D88B7F-8EC6-4E4A-A255-C0F01175EF21}" type="datetimeFigureOut">
              <a:rPr lang="es-ES" smtClean="0"/>
              <a:t>26/3/20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‹Nr.›</a:t>
            </a:fld>
            <a:endParaRPr lang="es-ES"/>
          </a:p>
        </p:txBody>
      </p:sp>
    </p:spTree>
    <p:extLst>
      <p:ext uri="{BB962C8B-B14F-4D97-AF65-F5344CB8AC3E}">
        <p14:creationId xmlns:p14="http://schemas.microsoft.com/office/powerpoint/2010/main" val="378359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D88B7F-8EC6-4E4A-A255-C0F01175EF21}" type="datetimeFigureOut">
              <a:rPr lang="es-ES" smtClean="0"/>
              <a:t>26/3/20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‹Nr.›</a:t>
            </a:fld>
            <a:endParaRPr lang="es-ES"/>
          </a:p>
        </p:txBody>
      </p:sp>
    </p:spTree>
    <p:extLst>
      <p:ext uri="{BB962C8B-B14F-4D97-AF65-F5344CB8AC3E}">
        <p14:creationId xmlns:p14="http://schemas.microsoft.com/office/powerpoint/2010/main" val="16097656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88B7F-8EC6-4E4A-A255-C0F01175EF21}" type="datetimeFigureOut">
              <a:rPr lang="es-ES" smtClean="0"/>
              <a:t>26/3/20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522FF-4F5B-4CA2-A344-75B9E8707C1D}" type="slidenum">
              <a:rPr lang="es-ES" smtClean="0"/>
              <a:t>‹Nr.›</a:t>
            </a:fld>
            <a:endParaRPr lang="es-ES"/>
          </a:p>
        </p:txBody>
      </p:sp>
    </p:spTree>
    <p:extLst>
      <p:ext uri="{BB962C8B-B14F-4D97-AF65-F5344CB8AC3E}">
        <p14:creationId xmlns:p14="http://schemas.microsoft.com/office/powerpoint/2010/main" val="3432316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em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em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s://www.boe.es/boe/dias/2020/03/26/pdfs/BOE-A-2020-4070.pdf" TargetMode="External"/><Relationship Id="rId5" Type="http://schemas.openxmlformats.org/officeDocument/2006/relationships/hyperlink" Target="https://www.boe.es/boe/dias/2020/03/26/pdfs/BOE-A-2020-4064.pdf" TargetMode="External"/><Relationship Id="rId6" Type="http://schemas.openxmlformats.org/officeDocument/2006/relationships/hyperlink" Target="https://www.boe.es/boe/dias/2020/03/26/pdfs/BOE-A-2020-4065.pdf" TargetMode="External"/><Relationship Id="rId7" Type="http://schemas.openxmlformats.org/officeDocument/2006/relationships/image" Target="../media/image1.em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s://www.boe.es/boe/dias/2020/03/26/pdfs/BOE-A-2020-4066.pdf" TargetMode="External"/><Relationship Id="rId5" Type="http://schemas.openxmlformats.org/officeDocument/2006/relationships/hyperlink" Target="Ministerio%20de%20Transportes%20y%20Movilidad%20&#8211;%20Licencias%20de%20pilotos.%20Se%20habilitan%20exenciones%20de%20ciertos%20requisitos%20para%20renovar%20los%20permisos%20de%20pilotos%20y%20controladores" TargetMode="External"/><Relationship Id="rId6" Type="http://schemas.openxmlformats.org/officeDocument/2006/relationships/hyperlink" Target="https://www.boe.es/boe/dias/2020/03/26/pdfs/BOE-A-2020-4067.pdf" TargetMode="External"/><Relationship Id="rId7" Type="http://schemas.openxmlformats.org/officeDocument/2006/relationships/image" Target="../media/image1.e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emf"/><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s://www.camara.es/sistema-cameral-ante-crisis-coronavirus" TargetMode="External"/><Relationship Id="rId5" Type="http://schemas.openxmlformats.org/officeDocument/2006/relationships/image" Target="../media/image1.emf"/><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14073" y="2886565"/>
            <a:ext cx="6676079" cy="2382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latin typeface="+mn-lt"/>
              </a:rPr>
              <a:t>Boletín de información diaria sobre el COVID-19 </a:t>
            </a:r>
            <a:br>
              <a:rPr lang="es-ES" b="1" dirty="0">
                <a:latin typeface="+mn-lt"/>
              </a:rPr>
            </a:br>
            <a:r>
              <a:rPr lang="es-ES" b="1" dirty="0">
                <a:latin typeface="+mn-lt"/>
              </a:rPr>
              <a:t>y el Estado de Alarma</a:t>
            </a:r>
          </a:p>
        </p:txBody>
      </p:sp>
      <p:pic>
        <p:nvPicPr>
          <p:cNvPr id="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9" name="CuadroTexto 8"/>
          <p:cNvSpPr txBox="1"/>
          <p:nvPr/>
        </p:nvSpPr>
        <p:spPr>
          <a:xfrm>
            <a:off x="9784080" y="6273388"/>
            <a:ext cx="3213463" cy="369332"/>
          </a:xfrm>
          <a:prstGeom prst="rect">
            <a:avLst/>
          </a:prstGeom>
          <a:noFill/>
        </p:spPr>
        <p:txBody>
          <a:bodyPr wrap="square" rtlCol="0">
            <a:spAutoFit/>
          </a:bodyPr>
          <a:lstStyle/>
          <a:p>
            <a:r>
              <a:rPr lang="es-ES" b="1" dirty="0"/>
              <a:t>19 de marzo de 2020</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7"/>
            <a:ext cx="12187646" cy="6854693"/>
          </a:xfrm>
          <a:prstGeom prst="rect">
            <a:avLst/>
          </a:prstGeom>
        </p:spPr>
      </p:pic>
      <p:sp>
        <p:nvSpPr>
          <p:cNvPr id="2" name="Rectángulo 1"/>
          <p:cNvSpPr/>
          <p:nvPr/>
        </p:nvSpPr>
        <p:spPr>
          <a:xfrm>
            <a:off x="283770" y="2716226"/>
            <a:ext cx="6096000" cy="1569660"/>
          </a:xfrm>
          <a:prstGeom prst="rect">
            <a:avLst/>
          </a:prstGeom>
        </p:spPr>
        <p:txBody>
          <a:bodyPr>
            <a:spAutoFit/>
          </a:bodyPr>
          <a:lstStyle/>
          <a:p>
            <a:r>
              <a:rPr lang="es-ES" sz="3200" b="1" dirty="0"/>
              <a:t>Boletín de información diaria </a:t>
            </a:r>
          </a:p>
          <a:p>
            <a:r>
              <a:rPr lang="es-ES" sz="3200" b="1" dirty="0"/>
              <a:t>sobre el COVID-19 </a:t>
            </a:r>
          </a:p>
          <a:p>
            <a:r>
              <a:rPr lang="es-ES" sz="3200" b="1" dirty="0"/>
              <a:t>y el Estado de </a:t>
            </a:r>
            <a:r>
              <a:rPr lang="es-ES" sz="3200" b="1" dirty="0" smtClean="0"/>
              <a:t>Alarma</a:t>
            </a:r>
            <a:endParaRPr lang="es-ES" sz="3200" b="1" dirty="0"/>
          </a:p>
        </p:txBody>
      </p:sp>
      <p:sp>
        <p:nvSpPr>
          <p:cNvPr id="12" name="CuadroTexto 11"/>
          <p:cNvSpPr txBox="1"/>
          <p:nvPr/>
        </p:nvSpPr>
        <p:spPr>
          <a:xfrm>
            <a:off x="1618809" y="4456225"/>
            <a:ext cx="2259876" cy="369332"/>
          </a:xfrm>
          <a:prstGeom prst="rect">
            <a:avLst/>
          </a:prstGeom>
          <a:noFill/>
        </p:spPr>
        <p:txBody>
          <a:bodyPr wrap="square" rtlCol="0">
            <a:spAutoFit/>
          </a:bodyPr>
          <a:lstStyle/>
          <a:p>
            <a:r>
              <a:rPr lang="es-ES" b="1" dirty="0" smtClean="0"/>
              <a:t>26 de </a:t>
            </a:r>
            <a:r>
              <a:rPr lang="es-ES" b="1" dirty="0"/>
              <a:t>marzo de 2020</a:t>
            </a:r>
          </a:p>
        </p:txBody>
      </p:sp>
    </p:spTree>
    <p:extLst>
      <p:ext uri="{BB962C8B-B14F-4D97-AF65-F5344CB8AC3E}">
        <p14:creationId xmlns:p14="http://schemas.microsoft.com/office/powerpoint/2010/main" val="125640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1134662"/>
            <a:ext cx="6452315" cy="4124206"/>
          </a:xfrm>
          <a:prstGeom prst="rect">
            <a:avLst/>
          </a:prstGeom>
        </p:spPr>
        <p:txBody>
          <a:bodyPr wrap="square">
            <a:spAutoFit/>
          </a:bodyPr>
          <a:lstStyle/>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rPr>
              <a:t>El Congreso de los Diputados ha ratificado esta madrugada la prórroga del Estado de Alarma hasta el 12 de abril con 321 votos a favor y 28 abstenciones</a:t>
            </a:r>
          </a:p>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rPr>
              <a:t>Con cifras acumuladas del mes de marzo, la entrada de mercancías a través de los principales puertos españoles (Algeciras, Barcelona, Bilbao y Valencia) representa el 73 % del volumen en el mismo periodo del año anterior. El transporte por carretera de dichas mercancías representa el 75 % respecto a hace un año. </a:t>
            </a:r>
          </a:p>
          <a:p>
            <a:pPr marL="76200">
              <a:buSzPts val="2400"/>
            </a:pPr>
            <a:r>
              <a:rPr lang="es-ES" dirty="0">
                <a:latin typeface="Calibri" panose="020F0502020204030204" pitchFamily="34" charset="0"/>
                <a:cs typeface="Calibri" panose="020F0502020204030204" pitchFamily="34" charset="0"/>
              </a:rPr>
              <a:t> </a:t>
            </a:r>
            <a:r>
              <a:rPr lang="es-ES" dirty="0" smtClean="0">
                <a:latin typeface="Calibri" panose="020F0502020204030204" pitchFamily="34" charset="0"/>
                <a:cs typeface="Calibri" panose="020F0502020204030204" pitchFamily="34" charset="0"/>
              </a:rPr>
              <a:t>      Ha habido un incremento del movimiento de mercancías de         </a:t>
            </a:r>
          </a:p>
          <a:p>
            <a:pPr marL="76200">
              <a:buSzPts val="2400"/>
            </a:pPr>
            <a:r>
              <a:rPr lang="es-ES" dirty="0">
                <a:latin typeface="Calibri" panose="020F0502020204030204" pitchFamily="34" charset="0"/>
                <a:cs typeface="Calibri" panose="020F0502020204030204" pitchFamily="34" charset="0"/>
              </a:rPr>
              <a:t> </a:t>
            </a:r>
            <a:r>
              <a:rPr lang="es-ES" dirty="0" smtClean="0">
                <a:latin typeface="Calibri" panose="020F0502020204030204" pitchFamily="34" charset="0"/>
                <a:cs typeface="Calibri" panose="020F0502020204030204" pitchFamily="34" charset="0"/>
              </a:rPr>
              <a:t>      los sectores agroalimentario e higiene y un descenso de las de </a:t>
            </a:r>
          </a:p>
          <a:p>
            <a:pPr marL="76200">
              <a:buSzPts val="2400"/>
            </a:pPr>
            <a:r>
              <a:rPr lang="es-ES" dirty="0">
                <a:latin typeface="Calibri" panose="020F0502020204030204" pitchFamily="34" charset="0"/>
                <a:cs typeface="Calibri" panose="020F0502020204030204" pitchFamily="34" charset="0"/>
              </a:rPr>
              <a:t> </a:t>
            </a:r>
            <a:r>
              <a:rPr lang="es-ES" dirty="0" smtClean="0">
                <a:latin typeface="Calibri" panose="020F0502020204030204" pitchFamily="34" charset="0"/>
                <a:cs typeface="Calibri" panose="020F0502020204030204" pitchFamily="34" charset="0"/>
              </a:rPr>
              <a:t>      </a:t>
            </a:r>
            <a:r>
              <a:rPr lang="es-ES" dirty="0" err="1" smtClean="0">
                <a:latin typeface="Calibri" panose="020F0502020204030204" pitchFamily="34" charset="0"/>
                <a:cs typeface="Calibri" panose="020F0502020204030204" pitchFamily="34" charset="0"/>
              </a:rPr>
              <a:t>retail</a:t>
            </a:r>
            <a:r>
              <a:rPr lang="es-ES" dirty="0" smtClean="0">
                <a:latin typeface="Calibri" panose="020F0502020204030204" pitchFamily="34" charset="0"/>
                <a:cs typeface="Calibri" panose="020F0502020204030204" pitchFamily="34" charset="0"/>
              </a:rPr>
              <a:t>. El nivel de aprovisionamiento es adecuado</a:t>
            </a:r>
          </a:p>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rPr>
              <a:t>La Policía Nacional colabora con las Embajadas en la repatriación de españoles en el extranjero</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2</a:t>
            </a:fld>
            <a:endParaRPr lang="es-ES"/>
          </a:p>
        </p:txBody>
      </p:sp>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1"/>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Estado de situación </a:t>
            </a:r>
          </a:p>
        </p:txBody>
      </p:sp>
    </p:spTree>
    <p:extLst>
      <p:ext uri="{BB962C8B-B14F-4D97-AF65-F5344CB8AC3E}">
        <p14:creationId xmlns:p14="http://schemas.microsoft.com/office/powerpoint/2010/main" val="2670567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1134662"/>
            <a:ext cx="6452315" cy="4755148"/>
          </a:xfrm>
          <a:prstGeom prst="rect">
            <a:avLst/>
          </a:prstGeom>
        </p:spPr>
        <p:txBody>
          <a:bodyPr wrap="square">
            <a:spAutoFit/>
          </a:bodyPr>
          <a:lstStyle/>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rPr>
              <a:t>El aumento más lento de nuevos casos parece indicar que hemos alcanzado el pico de la pandemia. La sobrecarga hospitalaria se mantendrá todavía durante varios día y pueden alcanzarse cifras muy elevadas en </a:t>
            </a:r>
            <a:r>
              <a:rPr lang="es-ES" dirty="0" err="1" smtClean="0">
                <a:latin typeface="Calibri" panose="020F0502020204030204" pitchFamily="34" charset="0"/>
                <a:cs typeface="Calibri" panose="020F0502020204030204" pitchFamily="34" charset="0"/>
              </a:rPr>
              <a:t>UCIs</a:t>
            </a:r>
            <a:r>
              <a:rPr lang="es-ES" dirty="0" smtClean="0">
                <a:latin typeface="Calibri" panose="020F0502020204030204" pitchFamily="34" charset="0"/>
                <a:cs typeface="Calibri" panose="020F0502020204030204" pitchFamily="34" charset="0"/>
              </a:rPr>
              <a:t> y hospitalizaciones la próxima semana</a:t>
            </a:r>
          </a:p>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rPr>
              <a:t>Las empresas de biotecnología españolas ya están dedicadas a la producción de </a:t>
            </a:r>
            <a:r>
              <a:rPr lang="es-ES" dirty="0" err="1" smtClean="0">
                <a:latin typeface="Calibri" panose="020F0502020204030204" pitchFamily="34" charset="0"/>
                <a:cs typeface="Calibri" panose="020F0502020204030204" pitchFamily="34" charset="0"/>
              </a:rPr>
              <a:t>tests</a:t>
            </a:r>
            <a:r>
              <a:rPr lang="es-ES" dirty="0" smtClean="0">
                <a:latin typeface="Calibri" panose="020F0502020204030204" pitchFamily="34" charset="0"/>
                <a:cs typeface="Calibri" panose="020F0502020204030204" pitchFamily="34" charset="0"/>
              </a:rPr>
              <a:t> rápidos que permitirán realizar pruebas masivas a la población para conocer el nivel de inmunización de la sociedad española y articular las medidas de </a:t>
            </a:r>
            <a:r>
              <a:rPr lang="es-ES" dirty="0" err="1" smtClean="0">
                <a:latin typeface="Calibri" panose="020F0502020204030204" pitchFamily="34" charset="0"/>
                <a:cs typeface="Calibri" panose="020F0502020204030204" pitchFamily="34" charset="0"/>
              </a:rPr>
              <a:t>desescalado</a:t>
            </a:r>
            <a:endParaRPr lang="es-ES" dirty="0" smtClean="0">
              <a:latin typeface="Calibri" panose="020F0502020204030204" pitchFamily="34" charset="0"/>
              <a:cs typeface="Calibri" panose="020F0502020204030204" pitchFamily="34" charset="0"/>
            </a:endParaRPr>
          </a:p>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rPr>
              <a:t>Los exámenes de acceso a la Universidad se realizarán entre el 22 de junio y el 10 de julio, en primera convocatoria, y antes del 10 de septiembre la extraordinaria. Los 290.000 estudiantes de 2ª de Bachillerato tendrán más preguntas optativas para que éstas se ajusten al temario cursado. </a:t>
            </a: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3</a:t>
            </a:fld>
            <a:endParaRPr lang="es-ES"/>
          </a:p>
        </p:txBody>
      </p:sp>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1"/>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Estado de situación </a:t>
            </a:r>
          </a:p>
        </p:txBody>
      </p:sp>
    </p:spTree>
    <p:extLst>
      <p:ext uri="{BB962C8B-B14F-4D97-AF65-F5344CB8AC3E}">
        <p14:creationId xmlns:p14="http://schemas.microsoft.com/office/powerpoint/2010/main" val="112435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2" name="Título 1"/>
          <p:cNvSpPr>
            <a:spLocks noGrp="1"/>
          </p:cNvSpPr>
          <p:nvPr>
            <p:ph type="title"/>
          </p:nvPr>
        </p:nvSpPr>
        <p:spPr>
          <a:xfrm>
            <a:off x="1261989" y="2491512"/>
            <a:ext cx="5627840" cy="1320819"/>
          </a:xfrm>
        </p:spPr>
        <p:txBody>
          <a:bodyPr>
            <a:normAutofit/>
          </a:bodyPr>
          <a:lstStyle/>
          <a:p>
            <a:r>
              <a:rPr lang="es-ES" sz="5400" b="1" dirty="0"/>
              <a:t>Anuncios y medidas</a:t>
            </a:r>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47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1208184"/>
            <a:ext cx="6748530" cy="5047536"/>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4"/>
              </a:rPr>
              <a:t>Ministerio de </a:t>
            </a:r>
            <a:r>
              <a:rPr lang="es-ES" dirty="0" smtClean="0">
                <a:latin typeface="Calibri" panose="020F0502020204030204" pitchFamily="34" charset="0"/>
                <a:cs typeface="Calibri" panose="020F0502020204030204" pitchFamily="34" charset="0"/>
                <a:hlinkClick r:id="rId4"/>
              </a:rPr>
              <a:t>Asuntos Económicos y Transformación Digital – Avales púbicos a pymes y autónomos</a:t>
            </a:r>
            <a:r>
              <a:rPr lang="es-ES" dirty="0" smtClean="0">
                <a:latin typeface="Calibri" panose="020F0502020204030204" pitchFamily="34" charset="0"/>
                <a:cs typeface="Calibri" panose="020F0502020204030204" pitchFamily="34" charset="0"/>
              </a:rPr>
              <a:t>. Detalle sobre el acuerdo del Consejo de Ministros del 24 de marzo para activar el primer tramo, de 20.000 millones de euros, de la línea de avales del ICO para préstamos a pequeñas y medianas empresas y trabajadores autónomos</a:t>
            </a:r>
          </a:p>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hlinkClick r:id="rId5"/>
              </a:rPr>
              <a:t>Ministerio del Interior – Fronteras</a:t>
            </a:r>
            <a:r>
              <a:rPr lang="es-ES" dirty="0" smtClean="0">
                <a:latin typeface="Calibri" panose="020F0502020204030204" pitchFamily="34" charset="0"/>
                <a:cs typeface="Calibri" panose="020F0502020204030204" pitchFamily="34" charset="0"/>
              </a:rPr>
              <a:t>. Prórroga de los controles en las fronteras interiores hasta las 24:00 horas del 11 de abril que restringe el acceso a vehículos y ciudadanos</a:t>
            </a:r>
          </a:p>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hlinkClick r:id="rId6"/>
              </a:rPr>
              <a:t>Ministerio del Interior – Circulación por carretera de vehículos</a:t>
            </a:r>
            <a:r>
              <a:rPr lang="es-ES" dirty="0" smtClean="0">
                <a:latin typeface="Calibri" panose="020F0502020204030204" pitchFamily="34" charset="0"/>
                <a:cs typeface="Calibri" panose="020F0502020204030204" pitchFamily="34" charset="0"/>
              </a:rPr>
              <a:t>. Modificación de la Orden Ministerial INT/262/2020 sobre restricción de tráfico y circulación que aclara los vehículos autorizados a circular </a:t>
            </a:r>
          </a:p>
          <a:p>
            <a:pPr marL="76200">
              <a:spcBef>
                <a:spcPts val="600"/>
              </a:spcBef>
              <a:buSzPts val="2400"/>
            </a:pPr>
            <a:endParaRPr lang="es-ES" dirty="0"/>
          </a:p>
          <a:p>
            <a:pPr marL="76200">
              <a:spcBef>
                <a:spcPts val="600"/>
              </a:spcBef>
              <a:buSzPts val="2400"/>
            </a:pPr>
            <a:endParaRPr lang="es-ES" dirty="0"/>
          </a:p>
          <a:p>
            <a:endParaRPr lang="es-ES" sz="3200" dirty="0"/>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5</a:t>
            </a:fld>
            <a:endParaRPr lang="es-ES"/>
          </a:p>
        </p:txBody>
      </p:sp>
      <p:pic>
        <p:nvPicPr>
          <p:cNvPr id="1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27485"/>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B.O.E. </a:t>
            </a:r>
            <a:r>
              <a:rPr lang="es-ES" sz="4000" b="1" dirty="0" smtClean="0">
                <a:solidFill>
                  <a:schemeClr val="bg1"/>
                </a:solidFill>
              </a:rPr>
              <a:t>26 </a:t>
            </a:r>
            <a:r>
              <a:rPr lang="es-ES" sz="4000" b="1" dirty="0">
                <a:solidFill>
                  <a:schemeClr val="bg1"/>
                </a:solidFill>
              </a:rPr>
              <a:t>de marzo</a:t>
            </a:r>
          </a:p>
        </p:txBody>
      </p:sp>
    </p:spTree>
    <p:extLst>
      <p:ext uri="{BB962C8B-B14F-4D97-AF65-F5344CB8AC3E}">
        <p14:creationId xmlns:p14="http://schemas.microsoft.com/office/powerpoint/2010/main" val="2030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1487381"/>
            <a:ext cx="6748530" cy="3508653"/>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4"/>
              </a:rPr>
              <a:t>Ministerio de Transportes y Movilidad – Licencias de pilotos</a:t>
            </a:r>
            <a:r>
              <a:rPr lang="es-ES" dirty="0">
                <a:latin typeface="Calibri" panose="020F0502020204030204" pitchFamily="34" charset="0"/>
                <a:cs typeface="Calibri" panose="020F0502020204030204" pitchFamily="34" charset="0"/>
              </a:rPr>
              <a:t>. Se habilitan exenciones de ciertos requisitos para renovar los </a:t>
            </a:r>
            <a:r>
              <a:rPr lang="es-ES" dirty="0" smtClean="0">
                <a:latin typeface="Calibri" panose="020F0502020204030204" pitchFamily="34" charset="0"/>
                <a:cs typeface="Calibri" panose="020F0502020204030204" pitchFamily="34" charset="0"/>
              </a:rPr>
              <a:t>títulos del personal del ámbito aéreo. En esta misma línea, se publica </a:t>
            </a:r>
            <a:r>
              <a:rPr lang="es-ES" dirty="0" smtClean="0">
                <a:latin typeface="Calibri" panose="020F0502020204030204" pitchFamily="34" charset="0"/>
                <a:cs typeface="Calibri" panose="020F0502020204030204" pitchFamily="34" charset="0"/>
                <a:hlinkClick r:id="rId5" action="ppaction://hlinkfile"/>
              </a:rPr>
              <a:t>otra resolución </a:t>
            </a:r>
            <a:r>
              <a:rPr lang="es-ES" dirty="0" smtClean="0">
                <a:latin typeface="Calibri" panose="020F0502020204030204" pitchFamily="34" charset="0"/>
                <a:cs typeface="Calibri" panose="020F0502020204030204" pitchFamily="34" charset="0"/>
              </a:rPr>
              <a:t>que afecta a tripulantes de vuelo e instructores, entre otros</a:t>
            </a:r>
            <a:endParaRPr lang="es-ES" dirty="0">
              <a:latin typeface="Calibri" panose="020F0502020204030204" pitchFamily="34" charset="0"/>
              <a:cs typeface="Calibri" panose="020F0502020204030204" pitchFamily="34" charset="0"/>
            </a:endParaRPr>
          </a:p>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hlinkClick r:id="rId6"/>
              </a:rPr>
              <a:t>Ministerio de Transportes y Movilidad – Autorizaciones de navegación</a:t>
            </a:r>
            <a:r>
              <a:rPr lang="es-ES" dirty="0" smtClean="0">
                <a:latin typeface="Calibri" panose="020F0502020204030204" pitchFamily="34" charset="0"/>
                <a:cs typeface="Calibri" panose="020F0502020204030204" pitchFamily="34" charset="0"/>
              </a:rPr>
              <a:t>. Se prorroga hasta el 10 de abril la prohibición de atraque en puertos españoles de buques de pasaje procedentes de Italia y de todas las embarcaciones de cruceros</a:t>
            </a:r>
            <a:endParaRPr lang="es-ES" dirty="0"/>
          </a:p>
          <a:p>
            <a:pPr marL="76200">
              <a:spcBef>
                <a:spcPts val="600"/>
              </a:spcBef>
              <a:buSzPts val="2400"/>
            </a:pPr>
            <a:endParaRPr lang="es-ES" dirty="0"/>
          </a:p>
          <a:p>
            <a:endParaRPr lang="es-ES" sz="3200" dirty="0"/>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6</a:t>
            </a:fld>
            <a:endParaRPr lang="es-ES"/>
          </a:p>
        </p:txBody>
      </p:sp>
      <p:pic>
        <p:nvPicPr>
          <p:cNvPr id="1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27485"/>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B.O.E. </a:t>
            </a:r>
            <a:r>
              <a:rPr lang="es-ES" sz="4000" b="1" dirty="0" smtClean="0">
                <a:solidFill>
                  <a:schemeClr val="bg1"/>
                </a:solidFill>
              </a:rPr>
              <a:t>26 </a:t>
            </a:r>
            <a:r>
              <a:rPr lang="es-ES" sz="4000" b="1" dirty="0">
                <a:solidFill>
                  <a:schemeClr val="bg1"/>
                </a:solidFill>
              </a:rPr>
              <a:t>de marzo</a:t>
            </a:r>
          </a:p>
        </p:txBody>
      </p:sp>
    </p:spTree>
    <p:extLst>
      <p:ext uri="{BB962C8B-B14F-4D97-AF65-F5344CB8AC3E}">
        <p14:creationId xmlns:p14="http://schemas.microsoft.com/office/powerpoint/2010/main" val="2398798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alpha val="50000"/>
          </a:schemeClr>
        </a:solid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4" name="CuadroTexto 3"/>
          <p:cNvSpPr txBox="1"/>
          <p:nvPr/>
        </p:nvSpPr>
        <p:spPr>
          <a:xfrm>
            <a:off x="257578" y="595472"/>
            <a:ext cx="5731099" cy="4708981"/>
          </a:xfrm>
          <a:prstGeom prst="rect">
            <a:avLst/>
          </a:prstGeom>
          <a:noFill/>
        </p:spPr>
        <p:txBody>
          <a:bodyPr wrap="square" rtlCol="0">
            <a:spAutoFit/>
          </a:bodyPr>
          <a:lstStyle/>
          <a:p>
            <a:endParaRPr lang="es-ES" sz="2000" dirty="0"/>
          </a:p>
          <a:p>
            <a:r>
              <a:rPr lang="es-ES" sz="2000" dirty="0" smtClean="0"/>
              <a:t>“No es momento de reducir la velocidad. Quedan muchas horas de vuelo y aunque haya turbulencias, después de la tormenta encontraremos un aeropuerto donde podamos aterrizar. Con el esfuerzo de todos conseguiremos que estos lunes se conviertan en viernes”.  </a:t>
            </a:r>
            <a:r>
              <a:rPr lang="es-ES" sz="2000" i="1" dirty="0" smtClean="0"/>
              <a:t>(General del Aire Miguel Villarroya, JEMAD)</a:t>
            </a:r>
          </a:p>
          <a:p>
            <a:endParaRPr lang="es-ES" sz="2000" i="1" dirty="0"/>
          </a:p>
          <a:p>
            <a:r>
              <a:rPr lang="es-ES" sz="2000" dirty="0" smtClean="0"/>
              <a:t>“Estamos en unas cifras de movilidad ya tan bajas que no puede descender más. Porque hay que mantener el transporte para los que trabajan y acuden a centros asistenciales. Por ejemplo, el tren solo lo utilizan en torno a 2.300 personas </a:t>
            </a:r>
            <a:r>
              <a:rPr lang="es-ES" sz="2000" smtClean="0"/>
              <a:t>al día”.  </a:t>
            </a:r>
            <a:r>
              <a:rPr lang="es-ES" sz="2000" i="1" dirty="0" smtClean="0"/>
              <a:t>(María José Rallo, Secretaria General de Transportes) </a:t>
            </a:r>
            <a:endParaRPr lang="es-ES" sz="2000" i="1" dirty="0"/>
          </a:p>
        </p:txBody>
      </p:sp>
      <p:pic>
        <p:nvPicPr>
          <p:cNvPr id="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021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alpha val="50000"/>
          </a:schemeClr>
        </a:solid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4" name="CuadroTexto 3"/>
          <p:cNvSpPr txBox="1"/>
          <p:nvPr/>
        </p:nvSpPr>
        <p:spPr>
          <a:xfrm>
            <a:off x="759713" y="1672690"/>
            <a:ext cx="4607333" cy="2831544"/>
          </a:xfrm>
          <a:prstGeom prst="rect">
            <a:avLst/>
          </a:prstGeom>
          <a:noFill/>
        </p:spPr>
        <p:txBody>
          <a:bodyPr wrap="square" rtlCol="0">
            <a:spAutoFit/>
          </a:bodyPr>
          <a:lstStyle/>
          <a:p>
            <a:r>
              <a:rPr lang="es-ES" sz="2000" dirty="0"/>
              <a:t>Y recuerda que puedes consultar el detalle de todas las actuaciones de la red de Cámaras Territoriales para empresas y </a:t>
            </a:r>
            <a:r>
              <a:rPr lang="es-ES" sz="2000"/>
              <a:t>ciudadanos aquí:</a:t>
            </a:r>
            <a:endParaRPr lang="es-ES" sz="2000" dirty="0"/>
          </a:p>
          <a:p>
            <a:endParaRPr lang="es-ES" sz="2000" b="1" dirty="0">
              <a:hlinkClick r:id="rId4"/>
            </a:endParaRPr>
          </a:p>
          <a:p>
            <a:r>
              <a:rPr lang="es-ES" sz="2000" b="1" dirty="0">
                <a:hlinkClick r:id="rId4"/>
              </a:rPr>
              <a:t>Toda la información sobre el COVID-19 de Cámara de España y la red de Cámaras de Comercio </a:t>
            </a:r>
            <a:endParaRPr lang="es-ES" sz="2000" b="1" dirty="0"/>
          </a:p>
          <a:p>
            <a:endParaRPr lang="es-ES" b="1" dirty="0"/>
          </a:p>
        </p:txBody>
      </p:sp>
      <p:pic>
        <p:nvPicPr>
          <p:cNvPr id="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359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672</Words>
  <Application>Microsoft Macintosh PowerPoint</Application>
  <PresentationFormat>Panorámica</PresentationFormat>
  <Paragraphs>43</Paragraphs>
  <Slides>8</Slides>
  <Notes>6</Notes>
  <HiddenSlides>2</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Calibri Light</vt:lpstr>
      <vt:lpstr>Tema de Office</vt:lpstr>
      <vt:lpstr>Presentación de PowerPoint</vt:lpstr>
      <vt:lpstr>Estado de situación </vt:lpstr>
      <vt:lpstr>Estado de situación </vt:lpstr>
      <vt:lpstr>Anuncios y medidas</vt:lpstr>
      <vt:lpstr>B.O.E. 26 de marzo</vt:lpstr>
      <vt:lpstr>B.O.E. 26 de marzo</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Belen Melo Ayala</dc:creator>
  <cp:lastModifiedBy>Usuario de Microsoft Office</cp:lastModifiedBy>
  <cp:revision>110</cp:revision>
  <dcterms:created xsi:type="dcterms:W3CDTF">2020-03-18T17:09:08Z</dcterms:created>
  <dcterms:modified xsi:type="dcterms:W3CDTF">2020-03-26T16:17:32Z</dcterms:modified>
</cp:coreProperties>
</file>